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14" r:id="rId2"/>
    <p:sldId id="313" r:id="rId3"/>
    <p:sldId id="282" r:id="rId4"/>
    <p:sldId id="283" r:id="rId5"/>
    <p:sldId id="315" r:id="rId6"/>
    <p:sldId id="287" r:id="rId7"/>
    <p:sldId id="281" r:id="rId8"/>
    <p:sldId id="257" r:id="rId9"/>
    <p:sldId id="259" r:id="rId10"/>
    <p:sldId id="271" r:id="rId11"/>
    <p:sldId id="260" r:id="rId12"/>
    <p:sldId id="261" r:id="rId13"/>
    <p:sldId id="269" r:id="rId14"/>
    <p:sldId id="262" r:id="rId15"/>
    <p:sldId id="270" r:id="rId16"/>
    <p:sldId id="263" r:id="rId17"/>
    <p:sldId id="264" r:id="rId18"/>
    <p:sldId id="265" r:id="rId19"/>
    <p:sldId id="266" r:id="rId20"/>
    <p:sldId id="267" r:id="rId21"/>
    <p:sldId id="277" r:id="rId22"/>
    <p:sldId id="268" r:id="rId23"/>
    <p:sldId id="279" r:id="rId24"/>
    <p:sldId id="285" r:id="rId25"/>
    <p:sldId id="290" r:id="rId26"/>
    <p:sldId id="286" r:id="rId27"/>
    <p:sldId id="293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wikipedie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stqbexamcertification.com/" TargetMode="External"/><Relationship Id="rId2" Type="http://schemas.openxmlformats.org/officeDocument/2006/relationships/hyperlink" Target="http://www.istqb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ludwigsburg.de/mathematik/personal/spannagel/jacareto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br>
              <a:rPr lang="cs-CZ" dirty="0" smtClean="0"/>
            </a:br>
            <a:r>
              <a:rPr lang="cs-CZ" b="1" dirty="0" err="1" smtClean="0">
                <a:solidFill>
                  <a:srgbClr val="00B0F0"/>
                </a:solidFill>
              </a:rPr>
              <a:t>Testing</a:t>
            </a:r>
            <a:r>
              <a:rPr lang="cs-CZ" b="1" dirty="0" smtClean="0">
                <a:solidFill>
                  <a:srgbClr val="00B0F0"/>
                </a:solidFill>
              </a:rPr>
              <a:t> and </a:t>
            </a:r>
            <a:r>
              <a:rPr lang="cs-CZ" b="1" smtClean="0">
                <a:solidFill>
                  <a:srgbClr val="00B0F0"/>
                </a:solidFill>
              </a:rPr>
              <a:t>prototyping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Grey</a:t>
            </a:r>
            <a:r>
              <a:rPr lang="cs-CZ" dirty="0" smtClean="0"/>
              <a:t> Box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Translucent</a:t>
            </a:r>
            <a:r>
              <a:rPr lang="cs-CZ" dirty="0" smtClean="0"/>
              <a:t> box</a:t>
            </a:r>
          </a:p>
          <a:p>
            <a:r>
              <a:rPr lang="en-US" dirty="0" smtClean="0"/>
              <a:t>Limited knowledge of internal data structures and programming in order to propose suitable test scenarios, which are implemented at the black box.</a:t>
            </a:r>
          </a:p>
          <a:p>
            <a:r>
              <a:rPr lang="en-US" dirty="0" smtClean="0"/>
              <a:t>E.g. tests interface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INPUT 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boundary conditions</a:t>
            </a:r>
          </a:p>
          <a:p>
            <a:r>
              <a:rPr lang="en-US" dirty="0" smtClean="0"/>
              <a:t>Sub</a:t>
            </a:r>
            <a:r>
              <a:rPr lang="cs-CZ" dirty="0" smtClean="0"/>
              <a:t>-</a:t>
            </a:r>
            <a:r>
              <a:rPr lang="cs-CZ" dirty="0" err="1" smtClean="0"/>
              <a:t>boundary</a:t>
            </a:r>
            <a:r>
              <a:rPr lang="en-US" dirty="0" smtClean="0"/>
              <a:t> test conditions - testing internal constraints</a:t>
            </a:r>
          </a:p>
          <a:p>
            <a:r>
              <a:rPr lang="en-US" dirty="0" smtClean="0"/>
              <a:t>Test default, empty, blank and null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en-US" dirty="0" smtClean="0"/>
          </a:p>
          <a:p>
            <a:r>
              <a:rPr lang="en-US" dirty="0" smtClean="0"/>
              <a:t>Test for entering invalid or meaningless data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STATE TEST – APPLICATION LOGIC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Race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Repetition</a:t>
            </a:r>
            <a:r>
              <a:rPr lang="cs-CZ" dirty="0" smtClean="0"/>
              <a:t> Test</a:t>
            </a:r>
          </a:p>
          <a:p>
            <a:r>
              <a:rPr lang="cs-CZ" dirty="0" smtClean="0"/>
              <a:t>Stress test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worst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Load</a:t>
            </a:r>
            <a:r>
              <a:rPr lang="cs-CZ" dirty="0" smtClean="0"/>
              <a:t> Test – </a:t>
            </a:r>
            <a:r>
              <a:rPr lang="cs-CZ" dirty="0" err="1" smtClean="0"/>
              <a:t>huge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/</a:t>
            </a:r>
            <a:r>
              <a:rPr lang="cs-CZ" dirty="0" err="1" smtClean="0"/>
              <a:t>access</a:t>
            </a:r>
            <a:r>
              <a:rPr lang="cs-CZ" dirty="0" smtClean="0"/>
              <a:t>/</a:t>
            </a:r>
            <a:r>
              <a:rPr lang="cs-CZ" dirty="0" err="1" smtClean="0"/>
              <a:t>transactions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CONFIGURATION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whether the software is running with all possible combinations HW</a:t>
            </a:r>
            <a:endParaRPr lang="cs-CZ" dirty="0" smtClean="0"/>
          </a:p>
          <a:p>
            <a:r>
              <a:rPr lang="en-US" dirty="0" smtClean="0"/>
              <a:t>You can use the hardware specification published</a:t>
            </a:r>
            <a:endParaRPr lang="cs-CZ" dirty="0" smtClean="0"/>
          </a:p>
          <a:p>
            <a:r>
              <a:rPr lang="cs-CZ" dirty="0" smtClean="0"/>
              <a:t>Beta-</a:t>
            </a:r>
            <a:r>
              <a:rPr lang="cs-CZ" dirty="0" err="1" smtClean="0"/>
              <a:t>testing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COMPATIBILITY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Concurrence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SW?</a:t>
            </a:r>
          </a:p>
          <a:p>
            <a:r>
              <a:rPr lang="cs-CZ" dirty="0" err="1" smtClean="0"/>
              <a:t>Backward</a:t>
            </a:r>
            <a:r>
              <a:rPr lang="cs-CZ" dirty="0" smtClean="0"/>
              <a:t> </a:t>
            </a:r>
            <a:r>
              <a:rPr lang="cs-CZ" dirty="0" err="1" smtClean="0"/>
              <a:t>compatibility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Forward</a:t>
            </a:r>
            <a:r>
              <a:rPr lang="cs-CZ" dirty="0" smtClean="0"/>
              <a:t> </a:t>
            </a:r>
            <a:r>
              <a:rPr lang="cs-CZ" dirty="0" err="1" smtClean="0"/>
              <a:t>compatibility</a:t>
            </a:r>
            <a:r>
              <a:rPr lang="cs-CZ" dirty="0" smtClean="0"/>
              <a:t>? (</a:t>
            </a:r>
            <a:r>
              <a:rPr lang="en-US" dirty="0" smtClean="0"/>
              <a:t>will be compatible with future versions</a:t>
            </a:r>
            <a:r>
              <a:rPr lang="cs-CZ" dirty="0" smtClean="0"/>
              <a:t>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</a:t>
            </a:r>
          </a:p>
          <a:p>
            <a:r>
              <a:rPr lang="en-US" dirty="0" smtClean="0"/>
              <a:t>Use appropriate algorithms, design patterns</a:t>
            </a:r>
          </a:p>
          <a:p>
            <a:r>
              <a:rPr lang="en-US" dirty="0" smtClean="0"/>
              <a:t>Verification of the correctness of operation of the sub-code</a:t>
            </a:r>
          </a:p>
          <a:p>
            <a:r>
              <a:rPr lang="en-US" dirty="0" smtClean="0"/>
              <a:t>Unit -</a:t>
            </a:r>
            <a:r>
              <a:rPr lang="cs-CZ" dirty="0" smtClean="0"/>
              <a:t> </a:t>
            </a:r>
            <a:r>
              <a:rPr lang="en-US" dirty="0" smtClean="0"/>
              <a:t>separately testable part of an application</a:t>
            </a:r>
            <a:endParaRPr lang="cs-CZ" dirty="0" smtClean="0"/>
          </a:p>
          <a:p>
            <a:r>
              <a:rPr lang="cs-CZ" dirty="0" err="1" smtClean="0"/>
              <a:t>Stubs</a:t>
            </a:r>
            <a:r>
              <a:rPr lang="cs-CZ" dirty="0" smtClean="0"/>
              <a:t>, </a:t>
            </a:r>
            <a:r>
              <a:rPr lang="cs-CZ" dirty="0" err="1" smtClean="0"/>
              <a:t>mock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, </a:t>
            </a:r>
            <a:r>
              <a:rPr lang="cs-CZ" dirty="0" err="1" smtClean="0"/>
              <a:t>fakes</a:t>
            </a:r>
            <a:r>
              <a:rPr lang="cs-CZ" dirty="0" smtClean="0"/>
              <a:t>, …</a:t>
            </a:r>
          </a:p>
          <a:p>
            <a:r>
              <a:rPr lang="cs-CZ" dirty="0" err="1" smtClean="0"/>
              <a:t>Scrum</a:t>
            </a:r>
            <a:r>
              <a:rPr lang="cs-CZ" dirty="0" smtClean="0"/>
              <a:t>, TDD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MULTILANGUAGE SUPPORT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Localizing applications</a:t>
            </a:r>
          </a:p>
          <a:p>
            <a:r>
              <a:rPr lang="en-US" dirty="0" smtClean="0"/>
              <a:t>Localizing data</a:t>
            </a:r>
          </a:p>
          <a:p>
            <a:r>
              <a:rPr lang="en-US" dirty="0" smtClean="0"/>
              <a:t>UNICODE</a:t>
            </a:r>
          </a:p>
          <a:p>
            <a:r>
              <a:rPr lang="en-US" dirty="0" smtClean="0"/>
              <a:t>Recommendation: texts should not come in code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Multilanguage</a:t>
            </a:r>
            <a:r>
              <a:rPr lang="cs-CZ" dirty="0" smtClean="0"/>
              <a:t> support - </a:t>
            </a:r>
            <a:r>
              <a:rPr lang="cs-CZ" dirty="0" err="1" smtClean="0"/>
              <a:t>formats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en-US" dirty="0" smtClean="0"/>
              <a:t>measurement units</a:t>
            </a:r>
          </a:p>
          <a:p>
            <a:r>
              <a:rPr lang="en-US" dirty="0" smtClean="0"/>
              <a:t>numerical data</a:t>
            </a:r>
          </a:p>
          <a:p>
            <a:r>
              <a:rPr lang="en-US" dirty="0" smtClean="0"/>
              <a:t>Currency (symbol and its location)</a:t>
            </a:r>
          </a:p>
          <a:p>
            <a:r>
              <a:rPr lang="en-US" dirty="0" smtClean="0"/>
              <a:t>date display</a:t>
            </a:r>
          </a:p>
          <a:p>
            <a:r>
              <a:rPr lang="en-US" dirty="0" smtClean="0"/>
              <a:t>Time Display (12/24)</a:t>
            </a:r>
          </a:p>
          <a:p>
            <a:r>
              <a:rPr lang="en-US" dirty="0" smtClean="0"/>
              <a:t>calendar (Julian, Gregorian, Arabic ...)</a:t>
            </a:r>
          </a:p>
          <a:p>
            <a:r>
              <a:rPr lang="en-US" dirty="0" smtClean="0"/>
              <a:t>address (</a:t>
            </a:r>
            <a:r>
              <a:rPr lang="en-US" dirty="0" err="1" smtClean="0"/>
              <a:t>eg</a:t>
            </a:r>
            <a:r>
              <a:rPr lang="en-US" dirty="0" smtClean="0"/>
              <a:t>. the shape zip code)</a:t>
            </a:r>
          </a:p>
          <a:p>
            <a:r>
              <a:rPr lang="en-US" dirty="0" smtClean="0"/>
              <a:t>phone Numbers</a:t>
            </a:r>
          </a:p>
          <a:p>
            <a:r>
              <a:rPr lang="en-US" dirty="0" smtClean="0"/>
              <a:t>size paper and envelope printing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USABILITY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Standards</a:t>
            </a:r>
            <a:r>
              <a:rPr lang="cs-CZ" dirty="0" smtClean="0"/>
              <a:t> in </a:t>
            </a:r>
            <a:r>
              <a:rPr lang="en-US" dirty="0" smtClean="0"/>
              <a:t>control</a:t>
            </a:r>
          </a:p>
          <a:p>
            <a:r>
              <a:rPr lang="cs-CZ" dirty="0" smtClean="0"/>
              <a:t>C</a:t>
            </a:r>
            <a:r>
              <a:rPr lang="en-US" dirty="0" err="1" smtClean="0"/>
              <a:t>onsistency</a:t>
            </a:r>
            <a:endParaRPr lang="en-US" dirty="0" smtClean="0"/>
          </a:p>
          <a:p>
            <a:r>
              <a:rPr lang="cs-CZ" dirty="0" smtClean="0"/>
              <a:t>F</a:t>
            </a:r>
            <a:r>
              <a:rPr lang="en-US" dirty="0" err="1" smtClean="0"/>
              <a:t>lexibility</a:t>
            </a:r>
            <a:endParaRPr lang="en-US" dirty="0" smtClean="0"/>
          </a:p>
          <a:p>
            <a:r>
              <a:rPr lang="cs-CZ" dirty="0" smtClean="0"/>
              <a:t>A</a:t>
            </a:r>
            <a:r>
              <a:rPr lang="en-US" dirty="0" err="1" smtClean="0"/>
              <a:t>dherence</a:t>
            </a:r>
            <a:r>
              <a:rPr lang="en-US" dirty="0" smtClean="0"/>
              <a:t> to standards</a:t>
            </a:r>
          </a:p>
          <a:p>
            <a:r>
              <a:rPr lang="en-US" dirty="0" smtClean="0"/>
              <a:t>Support for Disabled</a:t>
            </a:r>
          </a:p>
          <a:p>
            <a:r>
              <a:rPr lang="en-US" dirty="0" smtClean="0"/>
              <a:t>Compliance with documentation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Downgrade</a:t>
            </a:r>
            <a:r>
              <a:rPr lang="cs-CZ" dirty="0" smtClean="0"/>
              <a:t> test –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revert</a:t>
            </a:r>
            <a:r>
              <a:rPr lang="cs-CZ" dirty="0" smtClean="0"/>
              <a:t> to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?</a:t>
            </a:r>
          </a:p>
          <a:p>
            <a:r>
              <a:rPr lang="cs-CZ" dirty="0" smtClean="0"/>
              <a:t>Test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installation</a:t>
            </a:r>
            <a:endParaRPr lang="cs-CZ" dirty="0" smtClean="0"/>
          </a:p>
          <a:p>
            <a:r>
              <a:rPr lang="cs-CZ" dirty="0" smtClean="0"/>
              <a:t>Long term test – </a:t>
            </a:r>
            <a:r>
              <a:rPr lang="en-US" dirty="0" smtClean="0"/>
              <a:t>how it behaves when the system running long time without interruption</a:t>
            </a:r>
            <a:endParaRPr lang="cs-CZ" dirty="0" smtClean="0"/>
          </a:p>
          <a:p>
            <a:r>
              <a:rPr lang="cs-CZ" dirty="0" err="1" smtClean="0"/>
              <a:t>Acceptance</a:t>
            </a:r>
            <a:r>
              <a:rPr lang="cs-CZ" dirty="0" smtClean="0"/>
              <a:t> test</a:t>
            </a:r>
          </a:p>
          <a:p>
            <a:r>
              <a:rPr lang="cs-CZ" dirty="0" smtClean="0"/>
              <a:t>Performance test</a:t>
            </a:r>
          </a:p>
          <a:p>
            <a:r>
              <a:rPr lang="cs-CZ" dirty="0" err="1" smtClean="0"/>
              <a:t>Security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Recovery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Smoke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Regression</a:t>
            </a:r>
            <a:r>
              <a:rPr lang="cs-CZ" dirty="0" smtClean="0"/>
              <a:t> test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TESTING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</a:t>
            </a:r>
            <a:r>
              <a:rPr lang="en-US" dirty="0" err="1" smtClean="0"/>
              <a:t>onitor</a:t>
            </a:r>
            <a:endParaRPr lang="en-US" dirty="0" smtClean="0"/>
          </a:p>
          <a:p>
            <a:r>
              <a:rPr lang="en-US" dirty="0" smtClean="0"/>
              <a:t>A driver (e.g. script keyboard substitute)</a:t>
            </a:r>
          </a:p>
          <a:p>
            <a:r>
              <a:rPr lang="cs-CZ" dirty="0" smtClean="0"/>
              <a:t>S</a:t>
            </a:r>
            <a:r>
              <a:rPr lang="en-US" dirty="0" smtClean="0"/>
              <a:t>tub</a:t>
            </a:r>
          </a:p>
          <a:p>
            <a:r>
              <a:rPr lang="en-US" dirty="0" smtClean="0"/>
              <a:t>An emulator (e.g. printers)</a:t>
            </a:r>
          </a:p>
          <a:p>
            <a:r>
              <a:rPr lang="en-US" dirty="0" smtClean="0"/>
              <a:t>Macro Recorder</a:t>
            </a:r>
          </a:p>
          <a:p>
            <a:r>
              <a:rPr lang="en-US" dirty="0" smtClean="0"/>
              <a:t>Tools for stress tests</a:t>
            </a:r>
          </a:p>
          <a:p>
            <a:r>
              <a:rPr lang="en-US" dirty="0" smtClean="0"/>
              <a:t>Tools such as "silly monkey" - clicks</a:t>
            </a:r>
          </a:p>
          <a:p>
            <a:r>
              <a:rPr lang="en-US" dirty="0" smtClean="0"/>
              <a:t>Tools such as "semi-intelligent ape" - recognizes the errors found</a:t>
            </a:r>
          </a:p>
          <a:p>
            <a:r>
              <a:rPr lang="en-US" dirty="0" smtClean="0"/>
              <a:t>Tools like "intelligent ape" - he knows what he's doing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Alfa </a:t>
            </a:r>
            <a:r>
              <a:rPr lang="cs-CZ" dirty="0" err="1" smtClean="0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by real users</a:t>
            </a:r>
          </a:p>
          <a:p>
            <a:r>
              <a:rPr lang="en-US" dirty="0" smtClean="0"/>
              <a:t>Unlike beta testing it is expected that the application still contains significant errors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Beta </a:t>
            </a:r>
            <a:r>
              <a:rPr lang="cs-CZ" dirty="0" err="1" smtClean="0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involvement of external parties to test - </a:t>
            </a:r>
            <a:r>
              <a:rPr lang="en-US" dirty="0" err="1" smtClean="0"/>
              <a:t>eg</a:t>
            </a:r>
            <a:r>
              <a:rPr lang="en-US" dirty="0" smtClean="0"/>
              <a:t>. The potential users</a:t>
            </a:r>
          </a:p>
          <a:p>
            <a:r>
              <a:rPr lang="en-US" dirty="0" smtClean="0"/>
              <a:t>Advantage - can test even the hardware combinations that the author is not available</a:t>
            </a:r>
          </a:p>
          <a:p>
            <a:r>
              <a:rPr lang="en-US" dirty="0" smtClean="0"/>
              <a:t>Disadvantage - do not systematically test all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uncorrected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time</a:t>
            </a:r>
          </a:p>
          <a:p>
            <a:r>
              <a:rPr lang="en-US" dirty="0" smtClean="0"/>
              <a:t>In fact, </a:t>
            </a:r>
            <a:r>
              <a:rPr lang="cs-CZ" dirty="0" err="1" smtClean="0"/>
              <a:t>it</a:t>
            </a:r>
            <a:r>
              <a:rPr lang="cs-CZ" dirty="0" smtClean="0"/>
              <a:t>‘s</a:t>
            </a:r>
            <a:r>
              <a:rPr lang="en-US" dirty="0" smtClean="0"/>
              <a:t> not </a:t>
            </a:r>
            <a:r>
              <a:rPr lang="cs-CZ" dirty="0" smtClean="0"/>
              <a:t>a </a:t>
            </a:r>
            <a:r>
              <a:rPr lang="en-US" dirty="0" smtClean="0"/>
              <a:t>bug</a:t>
            </a:r>
          </a:p>
          <a:p>
            <a:r>
              <a:rPr lang="en-US" dirty="0" smtClean="0"/>
              <a:t>The repair is too risky</a:t>
            </a:r>
          </a:p>
          <a:p>
            <a:r>
              <a:rPr lang="en-US" dirty="0" smtClean="0"/>
              <a:t>Repair is not worth 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567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Certification</a:t>
            </a:r>
            <a:r>
              <a:rPr lang="cs-CZ" dirty="0" smtClean="0"/>
              <a:t> - ISTQB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www.istqb.org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http://istqbexamcertification.com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/>
              <a:t>S</a:t>
            </a:r>
            <a:r>
              <a:rPr lang="cs-CZ" dirty="0" err="1" smtClean="0"/>
              <a:t>tate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endParaRPr lang="cs-CZ" dirty="0" smtClean="0"/>
          </a:p>
          <a:p>
            <a:pPr lvl="1"/>
            <a:r>
              <a:rPr lang="cs-CZ" dirty="0" smtClean="0"/>
              <a:t>Brach/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Patch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908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IEEE 1008 standard </a:t>
            </a:r>
            <a:r>
              <a:rPr lang="cs-CZ" dirty="0" err="1" smtClean="0"/>
              <a:t>for</a:t>
            </a:r>
            <a:r>
              <a:rPr lang="cs-CZ" dirty="0" smtClean="0"/>
              <a:t> unit </a:t>
            </a:r>
            <a:r>
              <a:rPr lang="cs-CZ" dirty="0" err="1" smtClean="0"/>
              <a:t>testing</a:t>
            </a:r>
            <a:endParaRPr lang="cs-CZ" dirty="0" smtClean="0"/>
          </a:p>
          <a:p>
            <a:r>
              <a:rPr lang="cs-CZ" dirty="0" smtClean="0"/>
              <a:t>IEEE 1012 Standard </a:t>
            </a:r>
            <a:r>
              <a:rPr lang="cs-CZ" dirty="0" err="1" smtClean="0"/>
              <a:t>for</a:t>
            </a:r>
            <a:r>
              <a:rPr lang="cs-CZ" dirty="0" smtClean="0"/>
              <a:t> Software </a:t>
            </a:r>
            <a:r>
              <a:rPr lang="cs-CZ" dirty="0" err="1" smtClean="0"/>
              <a:t>Verification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Validation</a:t>
            </a:r>
            <a:endParaRPr lang="cs-CZ" dirty="0" smtClean="0"/>
          </a:p>
          <a:p>
            <a:r>
              <a:rPr lang="cs-CZ" dirty="0" smtClean="0"/>
              <a:t>IEEE 1028, Standard </a:t>
            </a:r>
            <a:r>
              <a:rPr lang="cs-CZ" dirty="0" err="1" smtClean="0"/>
              <a:t>inspection</a:t>
            </a:r>
            <a:r>
              <a:rPr lang="cs-CZ" dirty="0" smtClean="0"/>
              <a:t> software</a:t>
            </a:r>
          </a:p>
          <a:p>
            <a:r>
              <a:rPr lang="cs-CZ" dirty="0" smtClean="0"/>
              <a:t>IEEE 1044 standard </a:t>
            </a:r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software </a:t>
            </a:r>
            <a:r>
              <a:rPr lang="cs-CZ" dirty="0" err="1" smtClean="0"/>
              <a:t>anomalies</a:t>
            </a:r>
            <a:endParaRPr lang="cs-CZ" dirty="0" smtClean="0"/>
          </a:p>
          <a:p>
            <a:r>
              <a:rPr lang="cs-CZ" dirty="0" smtClean="0"/>
              <a:t>IEEE 1044-1, </a:t>
            </a:r>
            <a:r>
              <a:rPr lang="cs-CZ" dirty="0" err="1" smtClean="0"/>
              <a:t>guidance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software </a:t>
            </a:r>
            <a:r>
              <a:rPr lang="cs-CZ" dirty="0" err="1" smtClean="0"/>
              <a:t>anomalies</a:t>
            </a:r>
            <a:endParaRPr lang="cs-CZ" dirty="0" smtClean="0"/>
          </a:p>
          <a:p>
            <a:r>
              <a:rPr lang="cs-CZ" dirty="0" smtClean="0"/>
              <a:t>IEEE 830,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document</a:t>
            </a:r>
            <a:r>
              <a:rPr lang="cs-CZ" dirty="0" smtClean="0"/>
              <a:t> system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specification</a:t>
            </a:r>
            <a:endParaRPr lang="cs-CZ" dirty="0" smtClean="0"/>
          </a:p>
          <a:p>
            <a:r>
              <a:rPr lang="cs-CZ" dirty="0" smtClean="0"/>
              <a:t>IEEE 730 standard </a:t>
            </a:r>
            <a:r>
              <a:rPr lang="cs-CZ" dirty="0" err="1" smtClean="0"/>
              <a:t>for</a:t>
            </a:r>
            <a:r>
              <a:rPr lang="cs-CZ" dirty="0" smtClean="0"/>
              <a:t> software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assurance</a:t>
            </a:r>
            <a:r>
              <a:rPr lang="cs-CZ" dirty="0" smtClean="0"/>
              <a:t> </a:t>
            </a:r>
            <a:r>
              <a:rPr lang="cs-CZ" dirty="0" err="1" smtClean="0"/>
              <a:t>plans</a:t>
            </a:r>
            <a:endParaRPr lang="cs-CZ" dirty="0" smtClean="0"/>
          </a:p>
          <a:p>
            <a:r>
              <a:rPr lang="cs-CZ" dirty="0" smtClean="0"/>
              <a:t>IEEE 1061 standard </a:t>
            </a:r>
            <a:r>
              <a:rPr lang="cs-CZ" dirty="0" err="1" smtClean="0"/>
              <a:t>for</a:t>
            </a:r>
            <a:r>
              <a:rPr lang="cs-CZ" dirty="0" smtClean="0"/>
              <a:t> software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metrics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methodology</a:t>
            </a:r>
            <a:endParaRPr lang="cs-CZ" dirty="0" smtClean="0"/>
          </a:p>
          <a:p>
            <a:r>
              <a:rPr lang="cs-CZ" dirty="0" smtClean="0"/>
              <a:t>IEEE 12207 standard </a:t>
            </a:r>
            <a:r>
              <a:rPr lang="cs-CZ" dirty="0" err="1" smtClean="0"/>
              <a:t>for</a:t>
            </a:r>
            <a:r>
              <a:rPr lang="cs-CZ" dirty="0" smtClean="0"/>
              <a:t> software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BS 7925-1, </a:t>
            </a:r>
            <a:r>
              <a:rPr lang="cs-CZ" dirty="0" err="1" smtClean="0"/>
              <a:t>glossary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software </a:t>
            </a:r>
            <a:r>
              <a:rPr lang="cs-CZ" dirty="0" err="1" smtClean="0"/>
              <a:t>testing</a:t>
            </a:r>
            <a:endParaRPr lang="cs-CZ" dirty="0" smtClean="0"/>
          </a:p>
          <a:p>
            <a:r>
              <a:rPr lang="cs-CZ" dirty="0" smtClean="0"/>
              <a:t>BS 7925-2, standard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software </a:t>
            </a:r>
            <a:r>
              <a:rPr lang="cs-CZ" dirty="0" err="1" smtClean="0"/>
              <a:t>components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ANSI/IEEE 829/1983 – </a:t>
            </a:r>
            <a:r>
              <a:rPr lang="cs-CZ" b="1" dirty="0" smtClean="0"/>
              <a:t>Software Test </a:t>
            </a:r>
            <a:r>
              <a:rPr lang="cs-CZ" b="1" dirty="0" err="1" smtClean="0"/>
              <a:t>Documentation</a:t>
            </a:r>
            <a:endParaRPr lang="cs-CZ" b="1" dirty="0" smtClean="0"/>
          </a:p>
          <a:p>
            <a:r>
              <a:rPr lang="cs-CZ" dirty="0"/>
              <a:t>T</a:t>
            </a:r>
            <a:r>
              <a:rPr lang="cs-CZ" dirty="0" smtClean="0"/>
              <a:t>est </a:t>
            </a:r>
            <a:r>
              <a:rPr lang="cs-CZ" dirty="0" err="1" smtClean="0"/>
              <a:t>plan</a:t>
            </a:r>
            <a:r>
              <a:rPr lang="cs-CZ" smtClean="0"/>
              <a:t>:</a:t>
            </a:r>
            <a:endParaRPr lang="cs-CZ" dirty="0" smtClean="0"/>
          </a:p>
          <a:p>
            <a:pPr lvl="1"/>
            <a:r>
              <a:rPr lang="en-US" dirty="0" smtClean="0"/>
              <a:t>how the tests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performed (including the environment and configuration).</a:t>
            </a:r>
          </a:p>
          <a:p>
            <a:pPr lvl="1"/>
            <a:r>
              <a:rPr lang="en-US" dirty="0" smtClean="0"/>
              <a:t>Who will test</a:t>
            </a:r>
          </a:p>
          <a:p>
            <a:pPr lvl="1"/>
            <a:r>
              <a:rPr lang="en-US" dirty="0" smtClean="0"/>
              <a:t>What is being tested</a:t>
            </a:r>
          </a:p>
          <a:p>
            <a:pPr lvl="1"/>
            <a:r>
              <a:rPr lang="en-US" dirty="0" smtClean="0"/>
              <a:t>How long the testing will take place</a:t>
            </a:r>
          </a:p>
          <a:p>
            <a:pPr lvl="1"/>
            <a:r>
              <a:rPr lang="en-US" dirty="0" smtClean="0"/>
              <a:t>What is the coverage tests, such as: What level of quality we require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Tools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err="1" smtClean="0"/>
              <a:t>Abbot</a:t>
            </a:r>
            <a:r>
              <a:rPr lang="cs-CZ" dirty="0" smtClean="0"/>
              <a:t> http://abbot.sourceforge.net </a:t>
            </a:r>
          </a:p>
          <a:p>
            <a:pPr>
              <a:buNone/>
            </a:pPr>
            <a:r>
              <a:rPr lang="cs-CZ" dirty="0" err="1" smtClean="0"/>
              <a:t>Eggplant</a:t>
            </a:r>
            <a:r>
              <a:rPr lang="cs-CZ" dirty="0" smtClean="0"/>
              <a:t> http://www.</a:t>
            </a:r>
            <a:r>
              <a:rPr lang="cs-CZ" dirty="0" err="1" smtClean="0"/>
              <a:t>redstonesoftware.com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smtClean="0"/>
              <a:t>FEST http://code.google.com/p/fest/ </a:t>
            </a:r>
          </a:p>
          <a:p>
            <a:pPr>
              <a:buNone/>
            </a:pPr>
            <a:r>
              <a:rPr lang="cs-CZ" dirty="0" err="1" smtClean="0"/>
              <a:t>froglogic</a:t>
            </a:r>
            <a:r>
              <a:rPr lang="cs-CZ" dirty="0" smtClean="0"/>
              <a:t> http://www.</a:t>
            </a:r>
            <a:r>
              <a:rPr lang="cs-CZ" dirty="0" err="1" smtClean="0"/>
              <a:t>froglogic.com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GUIdancer</a:t>
            </a:r>
            <a:r>
              <a:rPr lang="cs-CZ" dirty="0" smtClean="0"/>
              <a:t> http://www.</a:t>
            </a:r>
            <a:r>
              <a:rPr lang="cs-CZ" dirty="0" err="1" smtClean="0"/>
              <a:t>bredex.de</a:t>
            </a:r>
            <a:r>
              <a:rPr lang="cs-CZ" dirty="0" smtClean="0"/>
              <a:t>/</a:t>
            </a:r>
            <a:r>
              <a:rPr lang="cs-CZ" dirty="0" err="1" smtClean="0"/>
              <a:t>en</a:t>
            </a:r>
            <a:r>
              <a:rPr lang="cs-CZ" dirty="0" smtClean="0"/>
              <a:t>/</a:t>
            </a:r>
            <a:r>
              <a:rPr lang="cs-CZ" dirty="0" err="1" smtClean="0"/>
              <a:t>guidancer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smtClean="0"/>
              <a:t>IBM Tester http://www.</a:t>
            </a:r>
            <a:r>
              <a:rPr lang="cs-CZ" dirty="0" err="1" smtClean="0"/>
              <a:t>ibm.com</a:t>
            </a:r>
            <a:r>
              <a:rPr lang="cs-CZ" dirty="0" smtClean="0"/>
              <a:t>/software/</a:t>
            </a:r>
            <a:r>
              <a:rPr lang="cs-CZ" dirty="0" err="1" smtClean="0"/>
              <a:t>awdtools</a:t>
            </a:r>
            <a:r>
              <a:rPr lang="cs-CZ" dirty="0" smtClean="0"/>
              <a:t>/tester/</a:t>
            </a:r>
            <a:r>
              <a:rPr lang="cs-CZ" dirty="0" err="1" smtClean="0"/>
              <a:t>functional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err="1" smtClean="0"/>
              <a:t>JFCUnit</a:t>
            </a:r>
            <a:r>
              <a:rPr lang="cs-CZ" dirty="0" smtClean="0"/>
              <a:t> http://jfcunit.sourceforge.net </a:t>
            </a:r>
          </a:p>
          <a:p>
            <a:pPr>
              <a:buNone/>
            </a:pPr>
            <a:r>
              <a:rPr lang="cs-CZ" dirty="0" err="1" smtClean="0"/>
              <a:t>Jacareto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ph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ludwigsburg.de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mathematik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personal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spannagel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jacareto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jDiffChaser</a:t>
            </a:r>
            <a:r>
              <a:rPr lang="cs-CZ" dirty="0" smtClean="0"/>
              <a:t> http://jdiffchaser.sourceforge.net </a:t>
            </a:r>
          </a:p>
          <a:p>
            <a:pPr>
              <a:buNone/>
            </a:pPr>
            <a:r>
              <a:rPr lang="cs-CZ" dirty="0" err="1" smtClean="0"/>
              <a:t>Jemmy</a:t>
            </a:r>
            <a:r>
              <a:rPr lang="cs-CZ" dirty="0" smtClean="0"/>
              <a:t> http://jemmy.netbeans.org </a:t>
            </a:r>
          </a:p>
          <a:p>
            <a:pPr>
              <a:buNone/>
            </a:pPr>
            <a:r>
              <a:rPr lang="cs-CZ" dirty="0" err="1" smtClean="0"/>
              <a:t>Marathon</a:t>
            </a:r>
            <a:r>
              <a:rPr lang="cs-CZ" dirty="0" smtClean="0"/>
              <a:t> http://marathonman.sourceforge.net </a:t>
            </a:r>
          </a:p>
          <a:p>
            <a:pPr>
              <a:buNone/>
            </a:pPr>
            <a:r>
              <a:rPr lang="cs-CZ" dirty="0" err="1" smtClean="0"/>
              <a:t>Pounder</a:t>
            </a:r>
            <a:r>
              <a:rPr lang="cs-CZ" dirty="0" smtClean="0"/>
              <a:t> http://pounder.sourceforge.net </a:t>
            </a:r>
          </a:p>
          <a:p>
            <a:pPr>
              <a:buNone/>
            </a:pPr>
            <a:r>
              <a:rPr lang="cs-CZ" dirty="0" err="1" smtClean="0"/>
              <a:t>qftest</a:t>
            </a:r>
            <a:r>
              <a:rPr lang="cs-CZ" dirty="0" smtClean="0"/>
              <a:t> http://www.</a:t>
            </a:r>
            <a:r>
              <a:rPr lang="cs-CZ" dirty="0" err="1" smtClean="0"/>
              <a:t>qfs.de</a:t>
            </a:r>
            <a:r>
              <a:rPr lang="cs-CZ" dirty="0" smtClean="0"/>
              <a:t>/</a:t>
            </a:r>
            <a:r>
              <a:rPr lang="cs-CZ" dirty="0" err="1" smtClean="0"/>
              <a:t>en</a:t>
            </a:r>
            <a:r>
              <a:rPr lang="cs-CZ" dirty="0" smtClean="0"/>
              <a:t>/</a:t>
            </a:r>
            <a:r>
              <a:rPr lang="cs-CZ" dirty="0" err="1" smtClean="0"/>
              <a:t>qftestJUI</a:t>
            </a:r>
            <a:r>
              <a:rPr lang="cs-CZ" dirty="0" smtClean="0"/>
              <a:t>/index.</a:t>
            </a:r>
            <a:r>
              <a:rPr lang="cs-CZ" dirty="0" err="1" smtClean="0"/>
              <a:t>html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PROTOTYPING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91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Model, </a:t>
            </a:r>
            <a:r>
              <a:rPr lang="cs-CZ" dirty="0" err="1" smtClean="0"/>
              <a:t>application</a:t>
            </a:r>
            <a:r>
              <a:rPr lang="cs-CZ" dirty="0" smtClean="0"/>
              <a:t>,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visualisation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demonstration</a:t>
            </a:r>
            <a:endParaRPr lang="cs-CZ" dirty="0" smtClean="0"/>
          </a:p>
          <a:p>
            <a:r>
              <a:rPr lang="en-US" dirty="0" smtClean="0"/>
              <a:t>Intermediate step between the specification of a functional 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7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 Pentium </a:t>
            </a:r>
            <a:r>
              <a:rPr lang="cs-CZ" dirty="0" err="1" smtClean="0"/>
              <a:t>Error</a:t>
            </a:r>
            <a:r>
              <a:rPr lang="cs-CZ" dirty="0" smtClean="0"/>
              <a:t>, 1994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(4195835 / 3145727 ) * 3145727 – 4195835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Software </a:t>
            </a:r>
            <a:r>
              <a:rPr lang="cs-CZ" sz="2800" dirty="0" err="1" smtClean="0"/>
              <a:t>error</a:t>
            </a:r>
            <a:r>
              <a:rPr lang="cs-CZ" sz="2800" dirty="0" smtClean="0"/>
              <a:t> on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chip</a:t>
            </a:r>
            <a:r>
              <a:rPr lang="cs-CZ" sz="2800" dirty="0" smtClean="0"/>
              <a:t> – 30.10.1994, T. </a:t>
            </a:r>
            <a:r>
              <a:rPr lang="cs-CZ" sz="2800" dirty="0" err="1" smtClean="0"/>
              <a:t>Nicely</a:t>
            </a:r>
            <a:endParaRPr lang="cs-CZ" sz="2800" dirty="0" smtClean="0"/>
          </a:p>
          <a:p>
            <a:r>
              <a:rPr lang="cs-CZ" sz="2800" dirty="0" err="1" smtClean="0"/>
              <a:t>Costs</a:t>
            </a:r>
            <a:r>
              <a:rPr lang="cs-CZ" sz="2800" dirty="0" smtClean="0"/>
              <a:t>: </a:t>
            </a:r>
            <a:r>
              <a:rPr lang="cs-CZ" sz="2800" dirty="0" err="1" smtClean="0"/>
              <a:t>replacement</a:t>
            </a:r>
            <a:r>
              <a:rPr lang="cs-CZ" sz="2800" dirty="0" smtClean="0"/>
              <a:t>  </a:t>
            </a:r>
            <a:r>
              <a:rPr lang="cs-CZ" sz="2800" dirty="0" err="1" smtClean="0"/>
              <a:t>of</a:t>
            </a:r>
            <a:r>
              <a:rPr lang="cs-CZ" sz="2800" dirty="0" smtClean="0"/>
              <a:t> sold chips - 400 mil. USD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9092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be a prototype?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Drawing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screens</a:t>
            </a:r>
            <a:endParaRPr lang="cs-CZ" dirty="0" smtClean="0"/>
          </a:p>
          <a:p>
            <a:r>
              <a:rPr lang="cs-CZ" dirty="0" smtClean="0"/>
              <a:t>Story-</a:t>
            </a:r>
            <a:r>
              <a:rPr lang="cs-CZ" dirty="0" err="1" smtClean="0"/>
              <a:t>board</a:t>
            </a:r>
            <a:endParaRPr lang="cs-CZ" dirty="0" smtClean="0"/>
          </a:p>
          <a:p>
            <a:r>
              <a:rPr lang="cs-CZ" dirty="0" err="1" smtClean="0"/>
              <a:t>Power</a:t>
            </a:r>
            <a:r>
              <a:rPr lang="cs-CZ" dirty="0" smtClean="0"/>
              <a:t> Point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r>
              <a:rPr lang="cs-CZ" dirty="0" err="1" smtClean="0"/>
              <a:t>Cardboard</a:t>
            </a:r>
            <a:endParaRPr lang="cs-CZ" dirty="0" smtClean="0"/>
          </a:p>
          <a:p>
            <a:r>
              <a:rPr lang="cs-CZ" dirty="0" err="1" smtClean="0"/>
              <a:t>Mock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endParaRPr lang="cs-CZ" dirty="0" smtClean="0"/>
          </a:p>
          <a:p>
            <a:r>
              <a:rPr lang="cs-CZ" dirty="0" smtClean="0"/>
              <a:t>Video </a:t>
            </a:r>
          </a:p>
          <a:p>
            <a:r>
              <a:rPr lang="cs-CZ" dirty="0" err="1" smtClean="0"/>
              <a:t>WireFrame</a:t>
            </a:r>
            <a:endParaRPr lang="cs-CZ" dirty="0" smtClean="0"/>
          </a:p>
          <a:p>
            <a:r>
              <a:rPr lang="cs-CZ" dirty="0" smtClean="0"/>
              <a:t>Part </a:t>
            </a:r>
            <a:r>
              <a:rPr lang="cs-CZ" dirty="0" err="1" smtClean="0"/>
              <a:t>of</a:t>
            </a:r>
            <a:r>
              <a:rPr lang="cs-CZ" dirty="0" smtClean="0"/>
              <a:t> SW </a:t>
            </a:r>
            <a:r>
              <a:rPr lang="cs-CZ" dirty="0" err="1" smtClean="0"/>
              <a:t>imitating</a:t>
            </a:r>
            <a:r>
              <a:rPr lang="cs-CZ" dirty="0" smtClean="0"/>
              <a:t> </a:t>
            </a:r>
            <a:r>
              <a:rPr lang="cs-CZ" dirty="0" err="1" smtClean="0"/>
              <a:t>functionality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8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Approaches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Evolutionary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prototyping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Throw</a:t>
            </a:r>
            <a:r>
              <a:rPr lang="cs-CZ" b="1" dirty="0" smtClean="0">
                <a:solidFill>
                  <a:srgbClr val="FF0000"/>
                </a:solidFill>
              </a:rPr>
              <a:t>-</a:t>
            </a:r>
            <a:r>
              <a:rPr lang="cs-CZ" b="1" dirty="0" err="1" smtClean="0">
                <a:solidFill>
                  <a:srgbClr val="FF0000"/>
                </a:solidFill>
              </a:rPr>
              <a:t>away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prototyping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7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Storyboards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Sketches</a:t>
            </a:r>
            <a:endParaRPr lang="cs-CZ" dirty="0" smtClean="0"/>
          </a:p>
          <a:p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user interface</a:t>
            </a:r>
          </a:p>
          <a:p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sorting</a:t>
            </a:r>
            <a:endParaRPr lang="cs-CZ" dirty="0" smtClean="0"/>
          </a:p>
          <a:p>
            <a:pPr lvl="1"/>
            <a:r>
              <a:rPr lang="en-US" dirty="0" smtClean="0"/>
              <a:t>a technique for uncovering the hierarchical structure in a set of concepts by having users group items written on a set of cards, often used, for instance, to work out the organization of a website.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6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Mock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Screen</a:t>
            </a:r>
            <a:r>
              <a:rPr lang="cs-CZ" dirty="0" smtClean="0"/>
              <a:t> </a:t>
            </a:r>
            <a:r>
              <a:rPr lang="cs-CZ" dirty="0" err="1" smtClean="0"/>
              <a:t>visualisation</a:t>
            </a:r>
            <a:r>
              <a:rPr lang="cs-CZ" dirty="0" smtClean="0"/>
              <a:t> (as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, Corel </a:t>
            </a:r>
            <a:r>
              <a:rPr lang="cs-CZ" dirty="0" err="1" smtClean="0"/>
              <a:t>Draw</a:t>
            </a:r>
            <a:r>
              <a:rPr lang="cs-CZ" dirty="0" smtClean="0"/>
              <a:t> </a:t>
            </a:r>
            <a:r>
              <a:rPr lang="cs-CZ" dirty="0" err="1" smtClean="0"/>
              <a:t>painting</a:t>
            </a:r>
            <a:r>
              <a:rPr lang="cs-CZ" dirty="0" smtClean="0"/>
              <a:t>…) </a:t>
            </a:r>
          </a:p>
          <a:p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functionality</a:t>
            </a:r>
            <a:endParaRPr lang="cs-CZ" dirty="0" smtClean="0"/>
          </a:p>
          <a:p>
            <a:r>
              <a:rPr lang="cs-CZ" dirty="0" smtClean="0"/>
              <a:t>Part </a:t>
            </a:r>
            <a:r>
              <a:rPr lang="cs-CZ" dirty="0" err="1" smtClean="0"/>
              <a:t>of</a:t>
            </a:r>
            <a:r>
              <a:rPr lang="cs-CZ" dirty="0" smtClean="0"/>
              <a:t> „Rapid </a:t>
            </a:r>
            <a:r>
              <a:rPr lang="cs-CZ" dirty="0" err="1" smtClean="0"/>
              <a:t>prototyping</a:t>
            </a:r>
            <a:r>
              <a:rPr lang="cs-CZ" dirty="0" smtClean="0"/>
              <a:t>“:</a:t>
            </a:r>
          </a:p>
          <a:p>
            <a:pPr lvl="1"/>
            <a:r>
              <a:rPr lang="cs-CZ" dirty="0" err="1" smtClean="0"/>
              <a:t>Thumbnail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r>
              <a:rPr lang="cs-CZ" dirty="0" err="1" smtClean="0"/>
              <a:t>Rough</a:t>
            </a:r>
            <a:r>
              <a:rPr lang="cs-CZ" dirty="0" smtClean="0"/>
              <a:t> – </a:t>
            </a:r>
            <a:r>
              <a:rPr lang="cs-CZ" dirty="0" err="1" smtClean="0"/>
              <a:t>rapidly</a:t>
            </a:r>
            <a:r>
              <a:rPr lang="cs-CZ" dirty="0" smtClean="0"/>
              <a:t> </a:t>
            </a:r>
            <a:r>
              <a:rPr lang="cs-CZ" dirty="0" err="1" smtClean="0"/>
              <a:t>drawn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r>
              <a:rPr lang="cs-CZ" dirty="0" err="1" smtClean="0"/>
              <a:t>Comp</a:t>
            </a:r>
            <a:r>
              <a:rPr lang="cs-CZ" dirty="0" smtClean="0"/>
              <a:t> – </a:t>
            </a:r>
            <a:r>
              <a:rPr lang="cs-CZ" dirty="0" err="1" smtClean="0"/>
              <a:t>rapidly</a:t>
            </a:r>
            <a:r>
              <a:rPr lang="cs-CZ" dirty="0" smtClean="0"/>
              <a:t> </a:t>
            </a:r>
            <a:r>
              <a:rPr lang="cs-CZ" dirty="0" err="1" smtClean="0"/>
              <a:t>draw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8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Mockup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– web </a:t>
            </a:r>
            <a:r>
              <a:rPr lang="cs-CZ" dirty="0" err="1" smtClean="0"/>
              <a:t>site</a:t>
            </a:r>
            <a:r>
              <a:rPr lang="cs-CZ" dirty="0" smtClean="0"/>
              <a:t> in Corel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kumenty\Finsko_2011_EARN\web\testWeb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560840" cy="7111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9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Wireframe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web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visual representation of content layout in a website design</a:t>
            </a:r>
            <a:r>
              <a:rPr lang="cs-CZ" dirty="0" smtClean="0"/>
              <a:t>“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 smtClean="0"/>
              <a:t>Location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7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Wireframe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netdna.webdesignerdepot.com/uploads/wirefram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914900" cy="413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16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d1dlalugb0z2hd.cloudfront.net/features/v12/play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71600"/>
            <a:ext cx="7620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8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5842" name="Picture 2" descr="http://d1dlalugb0z2hd.cloudfront.net/solutions/wireframeux/20141215/preview/tablet_wire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93472" cy="6070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6211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BEFORE THE BEGINNING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show proof of concept to senior management</a:t>
            </a:r>
            <a:endParaRPr lang="cs-CZ" sz="2000" dirty="0" smtClean="0"/>
          </a:p>
          <a:p>
            <a:r>
              <a:rPr lang="en-US" sz="2000" b="1" dirty="0" smtClean="0"/>
              <a:t>IN THE BEGINNING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gather initial user requirements</a:t>
            </a:r>
            <a:endParaRPr lang="cs-CZ" sz="2000" dirty="0" smtClean="0"/>
          </a:p>
          <a:p>
            <a:r>
              <a:rPr lang="en-US" sz="2000" b="1" dirty="0" smtClean="0"/>
              <a:t>AFTER THE BEGINNING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validate evolving user requirements</a:t>
            </a:r>
            <a:endParaRPr lang="cs-CZ" sz="2000" dirty="0" smtClean="0"/>
          </a:p>
          <a:p>
            <a:r>
              <a:rPr lang="en-US" sz="2000" b="1" dirty="0" smtClean="0"/>
              <a:t>IN THE MIDDLE STAGES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validate system specifications</a:t>
            </a:r>
          </a:p>
          <a:p>
            <a:r>
              <a:rPr lang="en-US" sz="2000" b="1" dirty="0" smtClean="0"/>
              <a:t>IN MIDDLE AND LATER STAGES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pre-train users or to create a marketing demo</a:t>
            </a:r>
          </a:p>
          <a:p>
            <a:r>
              <a:rPr lang="en-US" sz="2000" b="1" dirty="0" smtClean="0"/>
              <a:t>IN THE LATER STAGES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explore solutions to specific usability or design problems</a:t>
            </a:r>
          </a:p>
          <a:p>
            <a:pPr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138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Software </a:t>
            </a:r>
            <a:r>
              <a:rPr lang="cs-CZ" dirty="0" err="1" smtClean="0"/>
              <a:t>Errors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Y2K – </a:t>
            </a:r>
            <a:r>
              <a:rPr lang="cs-CZ" dirty="0" err="1" smtClean="0"/>
              <a:t>Year</a:t>
            </a:r>
            <a:r>
              <a:rPr lang="cs-CZ" dirty="0" smtClean="0"/>
              <a:t> 2000</a:t>
            </a:r>
          </a:p>
          <a:p>
            <a:pPr lvl="1"/>
            <a:r>
              <a:rPr lang="cs-CZ" dirty="0" smtClean="0"/>
              <a:t>NFT in </a:t>
            </a:r>
            <a:r>
              <a:rPr lang="cs-CZ" dirty="0" err="1" smtClean="0"/>
              <a:t>Decnet</a:t>
            </a:r>
            <a:r>
              <a:rPr lang="cs-CZ" dirty="0" smtClean="0"/>
              <a:t> network</a:t>
            </a:r>
          </a:p>
          <a:p>
            <a:pPr lvl="1"/>
            <a:r>
              <a:rPr lang="cs-CZ" dirty="0" smtClean="0"/>
              <a:t>COBOL</a:t>
            </a:r>
          </a:p>
          <a:p>
            <a:r>
              <a:rPr lang="cs-CZ" dirty="0" smtClean="0"/>
              <a:t>Mars </a:t>
            </a:r>
            <a:r>
              <a:rPr lang="cs-CZ" dirty="0" err="1" smtClean="0"/>
              <a:t>probe</a:t>
            </a:r>
            <a:r>
              <a:rPr lang="cs-CZ" dirty="0" smtClean="0"/>
              <a:t> - t</a:t>
            </a:r>
            <a:r>
              <a:rPr lang="en-US" dirty="0" err="1" smtClean="0"/>
              <a:t>wo</a:t>
            </a:r>
            <a:r>
              <a:rPr lang="en-US" dirty="0" smtClean="0"/>
              <a:t> teams - one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en-US" dirty="0" smtClean="0"/>
              <a:t>English and the other used metric units</a:t>
            </a:r>
            <a:endParaRPr lang="cs-CZ" dirty="0" smtClean="0"/>
          </a:p>
          <a:p>
            <a:r>
              <a:rPr lang="cs-CZ" dirty="0" err="1" smtClean="0"/>
              <a:t>Lander</a:t>
            </a:r>
            <a:r>
              <a:rPr lang="cs-CZ" dirty="0" smtClean="0"/>
              <a:t> on Mars (1999) – </a:t>
            </a:r>
            <a:r>
              <a:rPr lang="en-US" dirty="0" smtClean="0"/>
              <a:t>checking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bit indicating eject landing legs</a:t>
            </a:r>
            <a:endParaRPr lang="cs-CZ" dirty="0" smtClean="0"/>
          </a:p>
          <a:p>
            <a:r>
              <a:rPr lang="cs-CZ" dirty="0" err="1" smtClean="0"/>
              <a:t>Missile</a:t>
            </a:r>
            <a:r>
              <a:rPr lang="cs-CZ" dirty="0" smtClean="0"/>
              <a:t> defense system Patriot, 1991 – </a:t>
            </a:r>
            <a:r>
              <a:rPr lang="en-US" dirty="0" smtClean="0"/>
              <a:t>an error in the timing system clock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746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Prototype </a:t>
            </a:r>
            <a:r>
              <a:rPr lang="cs-CZ" dirty="0" err="1" smtClean="0"/>
              <a:t>fidelity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Fidelity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= </a:t>
            </a:r>
            <a:r>
              <a:rPr lang="cs-CZ" dirty="0" err="1" smtClean="0"/>
              <a:t>accuracy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prototype</a:t>
            </a:r>
          </a:p>
          <a:p>
            <a:r>
              <a:rPr lang="cs-CZ" b="1" dirty="0" err="1" smtClean="0"/>
              <a:t>Low</a:t>
            </a:r>
            <a:r>
              <a:rPr lang="cs-CZ" b="1" dirty="0" smtClean="0"/>
              <a:t>-</a:t>
            </a:r>
            <a:r>
              <a:rPr lang="cs-CZ" b="1" dirty="0" err="1" smtClean="0"/>
              <a:t>fidelity</a:t>
            </a:r>
            <a:r>
              <a:rPr lang="cs-CZ" b="1" dirty="0" smtClean="0"/>
              <a:t> prototype </a:t>
            </a:r>
            <a:r>
              <a:rPr lang="cs-CZ" dirty="0" smtClean="0"/>
              <a:t>– </a:t>
            </a:r>
            <a:r>
              <a:rPr lang="en-US" dirty="0" smtClean="0"/>
              <a:t>incomplete, it shows only a part</a:t>
            </a:r>
            <a:r>
              <a:rPr lang="cs-CZ" dirty="0" smtClean="0"/>
              <a:t>,</a:t>
            </a:r>
            <a:r>
              <a:rPr lang="en-US" dirty="0" smtClean="0"/>
              <a:t> may be in the form of an image</a:t>
            </a:r>
            <a:endParaRPr lang="cs-CZ" dirty="0" smtClean="0"/>
          </a:p>
          <a:p>
            <a:r>
              <a:rPr lang="cs-CZ" b="1" dirty="0" err="1" smtClean="0"/>
              <a:t>High</a:t>
            </a:r>
            <a:r>
              <a:rPr lang="cs-CZ" b="1" dirty="0" smtClean="0"/>
              <a:t>-</a:t>
            </a:r>
            <a:r>
              <a:rPr lang="cs-CZ" b="1" dirty="0" err="1" smtClean="0"/>
              <a:t>fidelity</a:t>
            </a:r>
            <a:r>
              <a:rPr lang="cs-CZ" b="1" dirty="0" smtClean="0"/>
              <a:t> prototype </a:t>
            </a:r>
            <a:r>
              <a:rPr lang="cs-CZ" dirty="0" smtClean="0"/>
              <a:t>– </a:t>
            </a:r>
            <a:r>
              <a:rPr lang="en-US" dirty="0" smtClean="0"/>
              <a:t>prototype is close to the finished product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Horizontal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vertical</a:t>
            </a:r>
            <a:r>
              <a:rPr lang="cs-CZ" dirty="0" smtClean="0"/>
              <a:t> prototype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F0"/>
                </a:solidFill>
              </a:rPr>
              <a:t>Horizontal</a:t>
            </a:r>
            <a:r>
              <a:rPr lang="cs-CZ" dirty="0" smtClean="0"/>
              <a:t> – </a:t>
            </a:r>
            <a:r>
              <a:rPr lang="en-US" dirty="0" smtClean="0"/>
              <a:t>focus on it to show all the functionality and context </a:t>
            </a:r>
            <a:endParaRPr lang="cs-CZ" dirty="0" smtClean="0"/>
          </a:p>
          <a:p>
            <a:r>
              <a:rPr lang="cs-CZ" b="1" dirty="0" err="1" smtClean="0">
                <a:solidFill>
                  <a:srgbClr val="00B0F0"/>
                </a:solidFill>
              </a:rPr>
              <a:t>Vertical</a:t>
            </a:r>
            <a:r>
              <a:rPr lang="cs-CZ" dirty="0" smtClean="0"/>
              <a:t> – </a:t>
            </a:r>
            <a:r>
              <a:rPr lang="en-US" dirty="0" smtClean="0"/>
              <a:t>Only part of the system with an emphasis directed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prototype to final product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62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1999</a:t>
            </a:r>
            <a:r>
              <a:rPr lang="en-US" dirty="0"/>
              <a:t>, the Mars Climate Orbiter was lost in space, at an estimated cost of $193 million. The problem stemmed from software developed by Lockheed Martin that converted </a:t>
            </a:r>
            <a:r>
              <a:rPr lang="en-US" dirty="0" smtClean="0"/>
              <a:t>a </a:t>
            </a:r>
            <a:r>
              <a:rPr lang="en-US" dirty="0"/>
              <a:t>certain set of numbers into the wrong units.</a:t>
            </a:r>
            <a:endParaRPr lang="cs-CZ" dirty="0"/>
          </a:p>
        </p:txBody>
      </p:sp>
      <p:pic>
        <p:nvPicPr>
          <p:cNvPr id="1026" name="Picture 2" descr="http://tr2.cbsistatic.com/hub/i/r/2016/10/14/58aec18b-9b25-4762-8032-c8db768c14c0/resize/770x577/e42b4ea13daab327782fb59e9549296a/18-m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283" y="1556792"/>
            <a:ext cx="4392488" cy="329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68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Pesticides</a:t>
            </a:r>
            <a:r>
              <a:rPr lang="cs-CZ" dirty="0" smtClean="0"/>
              <a:t> Paradox“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Insects have time to get used pesticides and then stops to be controlled</a:t>
            </a:r>
          </a:p>
          <a:p>
            <a:r>
              <a:rPr lang="en-US" dirty="0" smtClean="0"/>
              <a:t>The same software tested by the same people - stop finding fault, although there are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in SW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Error</a:t>
            </a:r>
            <a:r>
              <a:rPr lang="cs-CZ" dirty="0" smtClean="0"/>
              <a:t> in </a:t>
            </a:r>
            <a:r>
              <a:rPr lang="cs-CZ" dirty="0" err="1" smtClean="0"/>
              <a:t>specification</a:t>
            </a:r>
            <a:r>
              <a:rPr lang="cs-CZ" dirty="0" smtClean="0"/>
              <a:t> (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stage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Contains quantifiers always, never, every, no, everybody ...</a:t>
            </a:r>
          </a:p>
          <a:p>
            <a:r>
              <a:rPr lang="en-US" dirty="0" smtClean="0"/>
              <a:t>Trying to push somewhere - it is obvious, definitely, obviously ...</a:t>
            </a:r>
          </a:p>
          <a:p>
            <a:r>
              <a:rPr lang="en-US" dirty="0" smtClean="0"/>
              <a:t>The list is not exhaustive - and so on, for example ...</a:t>
            </a:r>
          </a:p>
          <a:p>
            <a:r>
              <a:rPr lang="en-US" dirty="0" smtClean="0"/>
              <a:t>Vague specifications - sometimes something, usually, usually mostly ...</a:t>
            </a:r>
          </a:p>
          <a:p>
            <a:r>
              <a:rPr lang="en-US" dirty="0" smtClean="0"/>
              <a:t>Ambiguous quantifiers - good, cheap, small, stable</a:t>
            </a:r>
          </a:p>
          <a:p>
            <a:r>
              <a:rPr lang="en-US" dirty="0" smtClean="0"/>
              <a:t>If - deciding specifications without else branch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19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BLACK BOX – WHITE BOX</a:t>
            </a:r>
          </a:p>
          <a:p>
            <a:r>
              <a:rPr lang="cs-CZ" dirty="0" smtClean="0"/>
              <a:t>STATIC - DYNAMIC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 BLACK BOX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Test-to-</a:t>
            </a:r>
            <a:r>
              <a:rPr lang="cs-CZ" b="1" dirty="0" err="1" smtClean="0"/>
              <a:t>pass</a:t>
            </a:r>
            <a:r>
              <a:rPr lang="cs-CZ" dirty="0" smtClean="0"/>
              <a:t> – are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included</a:t>
            </a:r>
            <a:r>
              <a:rPr lang="cs-CZ" dirty="0" smtClean="0"/>
              <a:t> and </a:t>
            </a:r>
            <a:r>
              <a:rPr lang="cs-CZ" dirty="0" err="1" smtClean="0"/>
              <a:t>working</a:t>
            </a:r>
            <a:r>
              <a:rPr lang="cs-CZ" dirty="0" smtClean="0"/>
              <a:t>?</a:t>
            </a:r>
          </a:p>
          <a:p>
            <a:r>
              <a:rPr lang="cs-CZ" b="1" dirty="0" smtClean="0"/>
              <a:t>Test-to-</a:t>
            </a:r>
            <a:r>
              <a:rPr lang="cs-CZ" b="1" dirty="0" err="1" smtClean="0"/>
              <a:t>fail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1149</Words>
  <Application>Microsoft Office PowerPoint</Application>
  <PresentationFormat>Předvádění na obrazovce (4:3)</PresentationFormat>
  <Paragraphs>217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sady Office</vt:lpstr>
      <vt:lpstr>Safety of information systems Testing and prototyping</vt:lpstr>
      <vt:lpstr>Prezentace aplikace PowerPoint</vt:lpstr>
      <vt:lpstr>Intel Pentium Error, 1994</vt:lpstr>
      <vt:lpstr>Examples of Software Errors</vt:lpstr>
      <vt:lpstr>Prezentace aplikace PowerPoint</vt:lpstr>
      <vt:lpstr>„Pesticides Paradox“</vt:lpstr>
      <vt:lpstr>Error in specification (Analytical stage)</vt:lpstr>
      <vt:lpstr>Tests types</vt:lpstr>
      <vt:lpstr>DYNAMIC BLACK BOX TEST</vt:lpstr>
      <vt:lpstr>Grey Box</vt:lpstr>
      <vt:lpstr>INPUT TESTING</vt:lpstr>
      <vt:lpstr>STATE TEST – APPLICATION LOGIC</vt:lpstr>
      <vt:lpstr>CONFIGURATION TEST</vt:lpstr>
      <vt:lpstr>COMPATIBILITY TEST</vt:lpstr>
      <vt:lpstr>Unit test</vt:lpstr>
      <vt:lpstr>MULTILANGUAGE SUPPORT TEST</vt:lpstr>
      <vt:lpstr>Multilanguage support - formats</vt:lpstr>
      <vt:lpstr>USABILITY TEST</vt:lpstr>
      <vt:lpstr>Other types of tests</vt:lpstr>
      <vt:lpstr>Automation</vt:lpstr>
      <vt:lpstr>Alfa testing</vt:lpstr>
      <vt:lpstr>Beta testing</vt:lpstr>
      <vt:lpstr>Reasons for uncorrected errors</vt:lpstr>
      <vt:lpstr>Certification - ISTQB</vt:lpstr>
      <vt:lpstr>Norms</vt:lpstr>
      <vt:lpstr>Norms</vt:lpstr>
      <vt:lpstr>Tools</vt:lpstr>
      <vt:lpstr>Prezentace aplikace PowerPoint</vt:lpstr>
      <vt:lpstr>Prototype</vt:lpstr>
      <vt:lpstr>What could be a prototype?</vt:lpstr>
      <vt:lpstr>Approaches</vt:lpstr>
      <vt:lpstr>Storyboards</vt:lpstr>
      <vt:lpstr>Mock-up</vt:lpstr>
      <vt:lpstr>Mockup example – web site in Corel</vt:lpstr>
      <vt:lpstr>Wireframe</vt:lpstr>
      <vt:lpstr>Wireframe</vt:lpstr>
      <vt:lpstr>Visual Paradigm</vt:lpstr>
      <vt:lpstr>Prezentace aplikace PowerPoint</vt:lpstr>
      <vt:lpstr>When?</vt:lpstr>
      <vt:lpstr>Prototype fidelity</vt:lpstr>
      <vt:lpstr>Horizontal and vertical prototype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uzivatel</cp:lastModifiedBy>
  <cp:revision>87</cp:revision>
  <dcterms:modified xsi:type="dcterms:W3CDTF">2017-11-15T14:39:52Z</dcterms:modified>
</cp:coreProperties>
</file>